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83" r:id="rId3"/>
    <p:sldId id="379" r:id="rId4"/>
    <p:sldId id="387" r:id="rId5"/>
    <p:sldId id="386" r:id="rId6"/>
    <p:sldId id="388" r:id="rId7"/>
    <p:sldId id="389" r:id="rId8"/>
    <p:sldId id="390" r:id="rId9"/>
    <p:sldId id="391" r:id="rId10"/>
    <p:sldId id="396" r:id="rId11"/>
    <p:sldId id="397" r:id="rId12"/>
    <p:sldId id="399" r:id="rId13"/>
    <p:sldId id="393" r:id="rId14"/>
    <p:sldId id="392" r:id="rId15"/>
    <p:sldId id="407" r:id="rId16"/>
    <p:sldId id="410" r:id="rId17"/>
    <p:sldId id="411" r:id="rId18"/>
    <p:sldId id="413" r:id="rId19"/>
    <p:sldId id="414" r:id="rId20"/>
    <p:sldId id="415" r:id="rId21"/>
    <p:sldId id="416" r:id="rId22"/>
    <p:sldId id="417" r:id="rId23"/>
    <p:sldId id="418" r:id="rId24"/>
    <p:sldId id="409" r:id="rId25"/>
    <p:sldId id="419" r:id="rId26"/>
    <p:sldId id="402" r:id="rId27"/>
    <p:sldId id="420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>
          <p15:clr>
            <a:srgbClr val="A4A3A4"/>
          </p15:clr>
        </p15:guide>
        <p15:guide id="2" orient="horz" pos="3801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328">
          <p15:clr>
            <a:srgbClr val="A4A3A4"/>
          </p15:clr>
        </p15:guide>
        <p15:guide id="5" pos="2937">
          <p15:clr>
            <a:srgbClr val="A4A3A4"/>
          </p15:clr>
        </p15:guide>
        <p15:guide id="6" pos="432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7" autoAdjust="0"/>
    <p:restoredTop sz="99637" autoAdjust="0"/>
  </p:normalViewPr>
  <p:slideViewPr>
    <p:cSldViewPr showGuides="1">
      <p:cViewPr>
        <p:scale>
          <a:sx n="124" d="100"/>
          <a:sy n="124" d="100"/>
        </p:scale>
        <p:origin x="-1260" y="-36"/>
      </p:cViewPr>
      <p:guideLst>
        <p:guide orient="horz" pos="288"/>
        <p:guide orient="horz" pos="3801"/>
        <p:guide orient="horz" pos="950"/>
        <p:guide pos="5328"/>
        <p:guide pos="2937"/>
        <p:guide pos="432"/>
        <p:guide pos="2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2880"/>
        <p:guide orient="horz" pos="2928"/>
        <p:guide pos="216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7/2/2018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13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685800" y="6350635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solidFill>
                  <a:schemeClr val="accent1"/>
                </a:solidFill>
              </a:rPr>
              <a:t>New Jersey Chapter of the ASA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2" r:id="rId3"/>
    <p:sldLayoutId id="2147483650" r:id="rId4"/>
    <p:sldLayoutId id="214748365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3" r:id="rId12"/>
    <p:sldLayoutId id="2147483670" r:id="rId13"/>
    <p:sldLayoutId id="2147483671" r:id="rId14"/>
    <p:sldLayoutId id="2147483669" r:id="rId15"/>
    <p:sldLayoutId id="21474836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shiny.rstudio.com/gallery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ouglas.robinson@novartis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60" y="4267200"/>
            <a:ext cx="6490654" cy="960120"/>
          </a:xfrm>
        </p:spPr>
        <p:txBody>
          <a:bodyPr/>
          <a:lstStyle/>
          <a:p>
            <a:r>
              <a:rPr lang="en-US" dirty="0" smtClean="0"/>
              <a:t>Using Dynamic Displays to Maximize the Value of Data </a:t>
            </a:r>
            <a:endParaRPr lang="en-US" dirty="0"/>
          </a:p>
        </p:txBody>
      </p:sp>
      <p:pic>
        <p:nvPicPr>
          <p:cNvPr id="7" name="Picture 22" descr="dna_sp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r="35118"/>
          <a:stretch/>
        </p:blipFill>
        <p:spPr bwMode="auto">
          <a:xfrm>
            <a:off x="655609" y="457200"/>
            <a:ext cx="825852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0" y="914400"/>
            <a:ext cx="2743200" cy="685800"/>
          </a:xfrm>
        </p:spPr>
        <p:txBody>
          <a:bodyPr>
            <a:noAutofit/>
          </a:bodyPr>
          <a:lstStyle/>
          <a:p>
            <a:r>
              <a:rPr lang="en-US" sz="1600" dirty="0"/>
              <a:t>New Jersey Chapter of the American Statistical </a:t>
            </a:r>
            <a:r>
              <a:rPr lang="en-US" sz="1600" dirty="0" smtClean="0"/>
              <a:t>Association</a:t>
            </a:r>
            <a:endParaRPr lang="en-US" sz="1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65958" y="5181600"/>
            <a:ext cx="6492242" cy="1356360"/>
          </a:xfrm>
        </p:spPr>
        <p:txBody>
          <a:bodyPr/>
          <a:lstStyle/>
          <a:p>
            <a:r>
              <a:rPr lang="en-US" b="0" dirty="0" smtClean="0"/>
              <a:t>Karine </a:t>
            </a:r>
            <a:r>
              <a:rPr lang="en-US" b="0" dirty="0" err="1" smtClean="0"/>
              <a:t>Badou</a:t>
            </a:r>
            <a:r>
              <a:rPr lang="en-US" b="0" dirty="0" smtClean="0"/>
              <a:t>, Allison Florance, Kattayoun Kordy, Baldur Magnuson, Xiao Ni, Marc Vandemeulebroecke, Andrew Wright and</a:t>
            </a:r>
            <a:r>
              <a:rPr lang="en-US" dirty="0" smtClean="0"/>
              <a:t> </a:t>
            </a:r>
          </a:p>
          <a:p>
            <a:endParaRPr lang="en-US" sz="400" dirty="0" smtClean="0"/>
          </a:p>
          <a:p>
            <a:r>
              <a:rPr lang="en-US" dirty="0" smtClean="0"/>
              <a:t>Douglas Robinson, PhD, Global Head of Biomarkers and Diagnostics Biometrics + Advanced Visual Analytics Lead</a:t>
            </a:r>
          </a:p>
          <a:p>
            <a:endParaRPr lang="en-US" sz="400" dirty="0"/>
          </a:p>
          <a:p>
            <a:r>
              <a:rPr lang="en-US" b="0" dirty="0" smtClean="0"/>
              <a:t>June 29,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8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Introducing the Graphical Principles Cheat Sheet!!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95866" cy="45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1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Using the Cheat Sheet during design and planning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600" y="990600"/>
            <a:ext cx="4267200" cy="55626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Effective visualizations communicate complex information in easily digestible manner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Facilitate insight and understanding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Facilitate decision making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If at first you don’t succeed...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Don’t settle for </a:t>
            </a:r>
            <a:r>
              <a:rPr lang="en-US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just ok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Allow your data speak for itself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Put as much effort into presentation as your analysis</a:t>
            </a:r>
          </a:p>
          <a:p>
            <a:pPr lvl="2">
              <a:spcBef>
                <a:spcPts val="1800"/>
              </a:spcBef>
            </a:pPr>
            <a:r>
              <a:rPr lang="en-US" sz="2000" dirty="0" smtClean="0"/>
              <a:t>Impressions matter...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1" y="1219200"/>
            <a:ext cx="4648200" cy="5029199"/>
            <a:chOff x="192023" y="2763329"/>
            <a:chExt cx="3246609" cy="4026487"/>
          </a:xfrm>
        </p:grpSpPr>
        <p:sp>
          <p:nvSpPr>
            <p:cNvPr id="9" name="Freeform 8"/>
            <p:cNvSpPr/>
            <p:nvPr/>
          </p:nvSpPr>
          <p:spPr>
            <a:xfrm>
              <a:off x="192023" y="2763329"/>
              <a:ext cx="785656" cy="1122363"/>
            </a:xfrm>
            <a:custGeom>
              <a:avLst/>
              <a:gdLst>
                <a:gd name="connsiteX0" fmla="*/ 0 w 1122362"/>
                <a:gd name="connsiteY0" fmla="*/ 0 h 785654"/>
                <a:gd name="connsiteX1" fmla="*/ 729535 w 1122362"/>
                <a:gd name="connsiteY1" fmla="*/ 0 h 785654"/>
                <a:gd name="connsiteX2" fmla="*/ 1122362 w 1122362"/>
                <a:gd name="connsiteY2" fmla="*/ 392827 h 785654"/>
                <a:gd name="connsiteX3" fmla="*/ 729535 w 1122362"/>
                <a:gd name="connsiteY3" fmla="*/ 785654 h 785654"/>
                <a:gd name="connsiteX4" fmla="*/ 0 w 1122362"/>
                <a:gd name="connsiteY4" fmla="*/ 785654 h 785654"/>
                <a:gd name="connsiteX5" fmla="*/ 392827 w 1122362"/>
                <a:gd name="connsiteY5" fmla="*/ 392827 h 785654"/>
                <a:gd name="connsiteX6" fmla="*/ 0 w 1122362"/>
                <a:gd name="connsiteY6" fmla="*/ 0 h 78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362" h="785654">
                  <a:moveTo>
                    <a:pt x="1122361" y="0"/>
                  </a:moveTo>
                  <a:lnTo>
                    <a:pt x="1122361" y="510675"/>
                  </a:lnTo>
                  <a:lnTo>
                    <a:pt x="561181" y="785654"/>
                  </a:lnTo>
                  <a:lnTo>
                    <a:pt x="1" y="510675"/>
                  </a:lnTo>
                  <a:lnTo>
                    <a:pt x="1" y="0"/>
                  </a:lnTo>
                  <a:lnTo>
                    <a:pt x="561181" y="274979"/>
                  </a:lnTo>
                  <a:lnTo>
                    <a:pt x="11223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4258" rIns="11431" bIns="4042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Why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77677" y="2763331"/>
              <a:ext cx="2460955" cy="729536"/>
            </a:xfrm>
            <a:custGeom>
              <a:avLst/>
              <a:gdLst>
                <a:gd name="connsiteX0" fmla="*/ 121592 w 729535"/>
                <a:gd name="connsiteY0" fmla="*/ 0 h 2460954"/>
                <a:gd name="connsiteX1" fmla="*/ 607943 w 729535"/>
                <a:gd name="connsiteY1" fmla="*/ 0 h 2460954"/>
                <a:gd name="connsiteX2" fmla="*/ 729535 w 729535"/>
                <a:gd name="connsiteY2" fmla="*/ 121592 h 2460954"/>
                <a:gd name="connsiteX3" fmla="*/ 729535 w 729535"/>
                <a:gd name="connsiteY3" fmla="*/ 2460954 h 2460954"/>
                <a:gd name="connsiteX4" fmla="*/ 729535 w 729535"/>
                <a:gd name="connsiteY4" fmla="*/ 2460954 h 2460954"/>
                <a:gd name="connsiteX5" fmla="*/ 0 w 729535"/>
                <a:gd name="connsiteY5" fmla="*/ 2460954 h 2460954"/>
                <a:gd name="connsiteX6" fmla="*/ 0 w 729535"/>
                <a:gd name="connsiteY6" fmla="*/ 2460954 h 2460954"/>
                <a:gd name="connsiteX7" fmla="*/ 0 w 729535"/>
                <a:gd name="connsiteY7" fmla="*/ 121592 h 2460954"/>
                <a:gd name="connsiteX8" fmla="*/ 121592 w 729535"/>
                <a:gd name="connsiteY8" fmla="*/ 0 h 246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35" h="2460954">
                  <a:moveTo>
                    <a:pt x="729535" y="410170"/>
                  </a:moveTo>
                  <a:lnTo>
                    <a:pt x="729535" y="2050784"/>
                  </a:lnTo>
                  <a:cubicBezTo>
                    <a:pt x="729535" y="2277312"/>
                    <a:pt x="713397" y="2460952"/>
                    <a:pt x="693490" y="2460952"/>
                  </a:cubicBezTo>
                  <a:lnTo>
                    <a:pt x="0" y="2460952"/>
                  </a:lnTo>
                  <a:lnTo>
                    <a:pt x="0" y="24609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3490" y="2"/>
                  </a:lnTo>
                  <a:cubicBezTo>
                    <a:pt x="713397" y="2"/>
                    <a:pt x="729535" y="183642"/>
                    <a:pt x="729535" y="4101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1" tIns="41963" rIns="41963" bIns="41964" numCol="1" spcCol="1270" anchor="ctr" anchorCtr="0">
              <a:noAutofit/>
            </a:bodyPr>
            <a:lstStyle/>
            <a:p>
              <a:pPr marL="6350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/>
                <a:t>Clearly identify the purpose of the graph, e.g. to deliver a message or for exploration? 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2023" y="3731371"/>
              <a:ext cx="785656" cy="1122363"/>
            </a:xfrm>
            <a:custGeom>
              <a:avLst/>
              <a:gdLst>
                <a:gd name="connsiteX0" fmla="*/ 0 w 1122362"/>
                <a:gd name="connsiteY0" fmla="*/ 0 h 785654"/>
                <a:gd name="connsiteX1" fmla="*/ 729535 w 1122362"/>
                <a:gd name="connsiteY1" fmla="*/ 0 h 785654"/>
                <a:gd name="connsiteX2" fmla="*/ 1122362 w 1122362"/>
                <a:gd name="connsiteY2" fmla="*/ 392827 h 785654"/>
                <a:gd name="connsiteX3" fmla="*/ 729535 w 1122362"/>
                <a:gd name="connsiteY3" fmla="*/ 785654 h 785654"/>
                <a:gd name="connsiteX4" fmla="*/ 0 w 1122362"/>
                <a:gd name="connsiteY4" fmla="*/ 785654 h 785654"/>
                <a:gd name="connsiteX5" fmla="*/ 392827 w 1122362"/>
                <a:gd name="connsiteY5" fmla="*/ 392827 h 785654"/>
                <a:gd name="connsiteX6" fmla="*/ 0 w 1122362"/>
                <a:gd name="connsiteY6" fmla="*/ 0 h 78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362" h="785654">
                  <a:moveTo>
                    <a:pt x="1122361" y="0"/>
                  </a:moveTo>
                  <a:lnTo>
                    <a:pt x="1122361" y="510675"/>
                  </a:lnTo>
                  <a:lnTo>
                    <a:pt x="561181" y="785654"/>
                  </a:lnTo>
                  <a:lnTo>
                    <a:pt x="1" y="510675"/>
                  </a:lnTo>
                  <a:lnTo>
                    <a:pt x="1" y="0"/>
                  </a:lnTo>
                  <a:lnTo>
                    <a:pt x="561181" y="274979"/>
                  </a:lnTo>
                  <a:lnTo>
                    <a:pt x="11223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4257" rIns="11431" bIns="40425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What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77677" y="3731371"/>
              <a:ext cx="2460955" cy="729536"/>
            </a:xfrm>
            <a:custGeom>
              <a:avLst/>
              <a:gdLst>
                <a:gd name="connsiteX0" fmla="*/ 121592 w 729535"/>
                <a:gd name="connsiteY0" fmla="*/ 0 h 2460954"/>
                <a:gd name="connsiteX1" fmla="*/ 607943 w 729535"/>
                <a:gd name="connsiteY1" fmla="*/ 0 h 2460954"/>
                <a:gd name="connsiteX2" fmla="*/ 729535 w 729535"/>
                <a:gd name="connsiteY2" fmla="*/ 121592 h 2460954"/>
                <a:gd name="connsiteX3" fmla="*/ 729535 w 729535"/>
                <a:gd name="connsiteY3" fmla="*/ 2460954 h 2460954"/>
                <a:gd name="connsiteX4" fmla="*/ 729535 w 729535"/>
                <a:gd name="connsiteY4" fmla="*/ 2460954 h 2460954"/>
                <a:gd name="connsiteX5" fmla="*/ 0 w 729535"/>
                <a:gd name="connsiteY5" fmla="*/ 2460954 h 2460954"/>
                <a:gd name="connsiteX6" fmla="*/ 0 w 729535"/>
                <a:gd name="connsiteY6" fmla="*/ 2460954 h 2460954"/>
                <a:gd name="connsiteX7" fmla="*/ 0 w 729535"/>
                <a:gd name="connsiteY7" fmla="*/ 121592 h 2460954"/>
                <a:gd name="connsiteX8" fmla="*/ 121592 w 729535"/>
                <a:gd name="connsiteY8" fmla="*/ 0 h 246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35" h="2460954">
                  <a:moveTo>
                    <a:pt x="729535" y="410170"/>
                  </a:moveTo>
                  <a:lnTo>
                    <a:pt x="729535" y="2050784"/>
                  </a:lnTo>
                  <a:cubicBezTo>
                    <a:pt x="729535" y="2277312"/>
                    <a:pt x="713397" y="2460952"/>
                    <a:pt x="693490" y="2460952"/>
                  </a:cubicBezTo>
                  <a:lnTo>
                    <a:pt x="0" y="2460952"/>
                  </a:lnTo>
                  <a:lnTo>
                    <a:pt x="0" y="24609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3490" y="2"/>
                  </a:lnTo>
                  <a:cubicBezTo>
                    <a:pt x="713397" y="2"/>
                    <a:pt x="729535" y="183642"/>
                    <a:pt x="729535" y="4101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1" tIns="41964" rIns="41963" bIns="41963" numCol="1" spcCol="1270" anchor="ctr" anchorCtr="0">
              <a:noAutofit/>
            </a:bodyPr>
            <a:lstStyle/>
            <a:p>
              <a:pPr marL="6350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/>
                <a:t>Identify the quantitative evidence to support the purpose</a:t>
              </a:r>
              <a:endParaRPr lang="en-US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2023" y="4699412"/>
              <a:ext cx="785656" cy="1122362"/>
            </a:xfrm>
            <a:custGeom>
              <a:avLst/>
              <a:gdLst>
                <a:gd name="connsiteX0" fmla="*/ 0 w 1122362"/>
                <a:gd name="connsiteY0" fmla="*/ 0 h 785654"/>
                <a:gd name="connsiteX1" fmla="*/ 729535 w 1122362"/>
                <a:gd name="connsiteY1" fmla="*/ 0 h 785654"/>
                <a:gd name="connsiteX2" fmla="*/ 1122362 w 1122362"/>
                <a:gd name="connsiteY2" fmla="*/ 392827 h 785654"/>
                <a:gd name="connsiteX3" fmla="*/ 729535 w 1122362"/>
                <a:gd name="connsiteY3" fmla="*/ 785654 h 785654"/>
                <a:gd name="connsiteX4" fmla="*/ 0 w 1122362"/>
                <a:gd name="connsiteY4" fmla="*/ 785654 h 785654"/>
                <a:gd name="connsiteX5" fmla="*/ 392827 w 1122362"/>
                <a:gd name="connsiteY5" fmla="*/ 392827 h 785654"/>
                <a:gd name="connsiteX6" fmla="*/ 0 w 1122362"/>
                <a:gd name="connsiteY6" fmla="*/ 0 h 78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362" h="785654">
                  <a:moveTo>
                    <a:pt x="1122361" y="0"/>
                  </a:moveTo>
                  <a:lnTo>
                    <a:pt x="1122361" y="510675"/>
                  </a:lnTo>
                  <a:lnTo>
                    <a:pt x="561181" y="785654"/>
                  </a:lnTo>
                  <a:lnTo>
                    <a:pt x="1" y="510675"/>
                  </a:lnTo>
                  <a:lnTo>
                    <a:pt x="1" y="0"/>
                  </a:lnTo>
                  <a:lnTo>
                    <a:pt x="561181" y="274979"/>
                  </a:lnTo>
                  <a:lnTo>
                    <a:pt x="11223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4257" rIns="11431" bIns="4042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Who</a:t>
              </a:r>
              <a:endParaRPr lang="en-US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77677" y="4699412"/>
              <a:ext cx="2460955" cy="729536"/>
            </a:xfrm>
            <a:custGeom>
              <a:avLst/>
              <a:gdLst>
                <a:gd name="connsiteX0" fmla="*/ 121592 w 729535"/>
                <a:gd name="connsiteY0" fmla="*/ 0 h 2460954"/>
                <a:gd name="connsiteX1" fmla="*/ 607943 w 729535"/>
                <a:gd name="connsiteY1" fmla="*/ 0 h 2460954"/>
                <a:gd name="connsiteX2" fmla="*/ 729535 w 729535"/>
                <a:gd name="connsiteY2" fmla="*/ 121592 h 2460954"/>
                <a:gd name="connsiteX3" fmla="*/ 729535 w 729535"/>
                <a:gd name="connsiteY3" fmla="*/ 2460954 h 2460954"/>
                <a:gd name="connsiteX4" fmla="*/ 729535 w 729535"/>
                <a:gd name="connsiteY4" fmla="*/ 2460954 h 2460954"/>
                <a:gd name="connsiteX5" fmla="*/ 0 w 729535"/>
                <a:gd name="connsiteY5" fmla="*/ 2460954 h 2460954"/>
                <a:gd name="connsiteX6" fmla="*/ 0 w 729535"/>
                <a:gd name="connsiteY6" fmla="*/ 2460954 h 2460954"/>
                <a:gd name="connsiteX7" fmla="*/ 0 w 729535"/>
                <a:gd name="connsiteY7" fmla="*/ 121592 h 2460954"/>
                <a:gd name="connsiteX8" fmla="*/ 121592 w 729535"/>
                <a:gd name="connsiteY8" fmla="*/ 0 h 246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35" h="2460954">
                  <a:moveTo>
                    <a:pt x="729535" y="410170"/>
                  </a:moveTo>
                  <a:lnTo>
                    <a:pt x="729535" y="2050784"/>
                  </a:lnTo>
                  <a:cubicBezTo>
                    <a:pt x="729535" y="2277312"/>
                    <a:pt x="713397" y="2460952"/>
                    <a:pt x="693490" y="2460952"/>
                  </a:cubicBezTo>
                  <a:lnTo>
                    <a:pt x="0" y="2460952"/>
                  </a:lnTo>
                  <a:lnTo>
                    <a:pt x="0" y="24609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3490" y="2"/>
                  </a:lnTo>
                  <a:cubicBezTo>
                    <a:pt x="713397" y="2"/>
                    <a:pt x="729535" y="183642"/>
                    <a:pt x="729535" y="4101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1" tIns="41964" rIns="41963" bIns="41963" numCol="1" spcCol="1270" anchor="ctr" anchorCtr="0">
              <a:noAutofit/>
            </a:bodyPr>
            <a:lstStyle/>
            <a:p>
              <a:pPr marL="6350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/>
                <a:t>Identify the intended audience (specialists, non-specialists, both) and focus the design to support their needs</a:t>
              </a:r>
              <a:endParaRPr lang="en-US" sz="16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2023" y="5667453"/>
              <a:ext cx="785656" cy="1122363"/>
            </a:xfrm>
            <a:custGeom>
              <a:avLst/>
              <a:gdLst>
                <a:gd name="connsiteX0" fmla="*/ 0 w 1122362"/>
                <a:gd name="connsiteY0" fmla="*/ 0 h 785654"/>
                <a:gd name="connsiteX1" fmla="*/ 729535 w 1122362"/>
                <a:gd name="connsiteY1" fmla="*/ 0 h 785654"/>
                <a:gd name="connsiteX2" fmla="*/ 1122362 w 1122362"/>
                <a:gd name="connsiteY2" fmla="*/ 392827 h 785654"/>
                <a:gd name="connsiteX3" fmla="*/ 729535 w 1122362"/>
                <a:gd name="connsiteY3" fmla="*/ 785654 h 785654"/>
                <a:gd name="connsiteX4" fmla="*/ 0 w 1122362"/>
                <a:gd name="connsiteY4" fmla="*/ 785654 h 785654"/>
                <a:gd name="connsiteX5" fmla="*/ 392827 w 1122362"/>
                <a:gd name="connsiteY5" fmla="*/ 392827 h 785654"/>
                <a:gd name="connsiteX6" fmla="*/ 0 w 1122362"/>
                <a:gd name="connsiteY6" fmla="*/ 0 h 78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362" h="785654">
                  <a:moveTo>
                    <a:pt x="1122361" y="0"/>
                  </a:moveTo>
                  <a:lnTo>
                    <a:pt x="1122361" y="510675"/>
                  </a:lnTo>
                  <a:lnTo>
                    <a:pt x="561181" y="785654"/>
                  </a:lnTo>
                  <a:lnTo>
                    <a:pt x="1" y="510675"/>
                  </a:lnTo>
                  <a:lnTo>
                    <a:pt x="1" y="0"/>
                  </a:lnTo>
                  <a:lnTo>
                    <a:pt x="561181" y="274979"/>
                  </a:lnTo>
                  <a:lnTo>
                    <a:pt x="112236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4257" rIns="11431" bIns="40425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Where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77677" y="5667453"/>
              <a:ext cx="2460955" cy="729536"/>
            </a:xfrm>
            <a:custGeom>
              <a:avLst/>
              <a:gdLst>
                <a:gd name="connsiteX0" fmla="*/ 121592 w 729535"/>
                <a:gd name="connsiteY0" fmla="*/ 0 h 2460954"/>
                <a:gd name="connsiteX1" fmla="*/ 607943 w 729535"/>
                <a:gd name="connsiteY1" fmla="*/ 0 h 2460954"/>
                <a:gd name="connsiteX2" fmla="*/ 729535 w 729535"/>
                <a:gd name="connsiteY2" fmla="*/ 121592 h 2460954"/>
                <a:gd name="connsiteX3" fmla="*/ 729535 w 729535"/>
                <a:gd name="connsiteY3" fmla="*/ 2460954 h 2460954"/>
                <a:gd name="connsiteX4" fmla="*/ 729535 w 729535"/>
                <a:gd name="connsiteY4" fmla="*/ 2460954 h 2460954"/>
                <a:gd name="connsiteX5" fmla="*/ 0 w 729535"/>
                <a:gd name="connsiteY5" fmla="*/ 2460954 h 2460954"/>
                <a:gd name="connsiteX6" fmla="*/ 0 w 729535"/>
                <a:gd name="connsiteY6" fmla="*/ 2460954 h 2460954"/>
                <a:gd name="connsiteX7" fmla="*/ 0 w 729535"/>
                <a:gd name="connsiteY7" fmla="*/ 121592 h 2460954"/>
                <a:gd name="connsiteX8" fmla="*/ 121592 w 729535"/>
                <a:gd name="connsiteY8" fmla="*/ 0 h 246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535" h="2460954">
                  <a:moveTo>
                    <a:pt x="729535" y="410170"/>
                  </a:moveTo>
                  <a:lnTo>
                    <a:pt x="729535" y="2050784"/>
                  </a:lnTo>
                  <a:cubicBezTo>
                    <a:pt x="729535" y="2277312"/>
                    <a:pt x="713397" y="2460952"/>
                    <a:pt x="693490" y="2460952"/>
                  </a:cubicBezTo>
                  <a:lnTo>
                    <a:pt x="0" y="2460952"/>
                  </a:lnTo>
                  <a:lnTo>
                    <a:pt x="0" y="246095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3490" y="2"/>
                  </a:lnTo>
                  <a:cubicBezTo>
                    <a:pt x="713397" y="2"/>
                    <a:pt x="729535" y="183642"/>
                    <a:pt x="729535" y="4101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1" tIns="41964" rIns="41963" bIns="41963" numCol="1" spcCol="1270" anchor="ctr" anchorCtr="0">
              <a:noAutofit/>
            </a:bodyPr>
            <a:lstStyle/>
            <a:p>
              <a:pPr marL="6350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/>
                <a:t>Adapt the design to space or formatting constraints (e.g. clinical report, slide deck or publication)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0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Choosing the Correct Graph Type Aids Interpretation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4419600"/>
            <a:ext cx="8153400" cy="18288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Carefully consider your data and question being asked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Strive for simplicity to maximize the value of your 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Take time to review front and back and we encourage you to explore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Good graphical principles also apply to </a:t>
            </a:r>
            <a:r>
              <a:rPr lang="en-US" sz="2000" u="sng" dirty="0" smtClean="0">
                <a:solidFill>
                  <a:srgbClr val="0000FF"/>
                </a:solidFill>
              </a:rPr>
              <a:t>dynamic graphs</a:t>
            </a:r>
            <a:r>
              <a:rPr lang="en-US" sz="2000" dirty="0" smtClean="0"/>
              <a:t> as well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56433"/>
              </p:ext>
            </p:extLst>
          </p:nvPr>
        </p:nvGraphicFramePr>
        <p:xfrm>
          <a:off x="152402" y="673948"/>
          <a:ext cx="8815805" cy="374565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28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6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9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8055">
                <a:tc gridSpan="7"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2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viation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Correlation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Ranking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Evolution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Part-to-whole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Magnitude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3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Chg. from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baseline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Scatter plot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Horizontal bar chart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Boxplot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Kaplan </a:t>
                      </a:r>
                    </a:p>
                    <a:p>
                      <a:pPr algn="ctr"/>
                      <a:r>
                        <a:rPr lang="en-US" sz="1400" dirty="0" smtClean="0"/>
                        <a:t>Meier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Stacked</a:t>
                      </a:r>
                    </a:p>
                    <a:p>
                      <a:pPr algn="ctr"/>
                      <a:r>
                        <a:rPr lang="en-US" sz="1400" dirty="0" smtClean="0"/>
                        <a:t>bar</a:t>
                      </a:r>
                      <a:r>
                        <a:rPr lang="en-US" sz="1400" baseline="0" dirty="0" smtClean="0"/>
                        <a:t> chart</a:t>
                      </a:r>
                      <a:endParaRPr lang="en-US" sz="1400" dirty="0" smtClean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Vertical </a:t>
                      </a:r>
                    </a:p>
                    <a:p>
                      <a:pPr algn="ctr"/>
                      <a:r>
                        <a:rPr lang="en-US" sz="1400" dirty="0" smtClean="0"/>
                        <a:t>bar chart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89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6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Waterfall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Heat</a:t>
                      </a:r>
                      <a:r>
                        <a:rPr lang="en-US" sz="1400" baseline="0" dirty="0" smtClean="0"/>
                        <a:t> map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Dotplot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Histogram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 plot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Tree map</a:t>
                      </a:r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138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Forest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plot</a:t>
                      </a:r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89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8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19297" marR="119297" marT="59651" marB="59651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14647" y="1955378"/>
            <a:ext cx="8469104" cy="2113872"/>
            <a:chOff x="901194" y="2981665"/>
            <a:chExt cx="7342802" cy="1832749"/>
          </a:xfrm>
        </p:grpSpPr>
        <p:pic>
          <p:nvPicPr>
            <p:cNvPr id="12" name="Picture 74" descr="Y:\Documents\GWS\Design-principles\Figures_files\figure-html\mag1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85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5" descr="Y:\Documents\GWS\Design-principles\Figures_files\figure-html\mag1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85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6" descr="Y:\Documents\GWS\Design-principles\Figures_files\figure-html\deviation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194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8" descr="Y:\Documents\GWS\Design-principles\Figures_files\figure-html\p2w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589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9" descr="Y:\Documents\GWS\Design-principles\Figures_files\figure-html\gdist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026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0" descr="Y:\Documents\GWS\Design-principles\Figures_files\figure-html\time-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995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1" descr="Y:\Documents\GWS\Design-principles\Figures_files\figure-html\time-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995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2" descr="Y:\Documents\GWS\Design-principles\Figures_files\figure-html\gcorr-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813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4" descr="Y:\Documents\GWS\Design-principles\Figures_files\figure-html\gdist-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026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5" descr="Y:\Documents\GWS\Design-principles\Figures_files\figure-html\grank-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107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6" descr="Y:\Documents\GWS\Design-principles\Figures_files\figure-html\grank-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107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7" descr="Y:\Documents\GWS\Design-principles\Figures_files\figure-html\deviation-1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194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4" descr="Y:\Documents\GWS\Design-principles\Figures_files\figure-html\p2w-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589" y="2981665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5" descr="Y:\Documents\GWS\Design-principles\Figures_files\figure-html\gcorr-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813" y="4069677"/>
              <a:ext cx="744711" cy="74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7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Dynamic Displays Using R - Shiny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556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 – Shiny is a free package that implements dynamic displays of data</a:t>
            </a:r>
          </a:p>
          <a:p>
            <a:r>
              <a:rPr lang="en-US" sz="2000" dirty="0" smtClean="0"/>
              <a:t>Web user interface built in R </a:t>
            </a:r>
            <a:r>
              <a:rPr lang="en-US" sz="2000" dirty="0"/>
              <a:t>language</a:t>
            </a:r>
          </a:p>
          <a:p>
            <a:pPr lvl="1"/>
            <a:r>
              <a:rPr lang="en-US" dirty="0" smtClean="0"/>
              <a:t>No HTML, CSS or JavaScript knowledge required in order to use R – Shiny</a:t>
            </a:r>
          </a:p>
          <a:p>
            <a:r>
              <a:rPr lang="en-US" sz="2000" dirty="0" smtClean="0"/>
              <a:t>Consists </a:t>
            </a:r>
            <a:r>
              <a:rPr lang="en-US" sz="2000" dirty="0"/>
              <a:t>of two main files</a:t>
            </a:r>
          </a:p>
          <a:p>
            <a:pPr lvl="1"/>
            <a:r>
              <a:rPr lang="en-US" sz="2000" dirty="0" err="1"/>
              <a:t>server.R</a:t>
            </a:r>
            <a:r>
              <a:rPr lang="en-US" sz="2000" dirty="0"/>
              <a:t> = R code for data formatting / analytics / </a:t>
            </a:r>
            <a:r>
              <a:rPr lang="en-US" sz="2000" dirty="0" smtClean="0"/>
              <a:t>graphics</a:t>
            </a:r>
          </a:p>
          <a:p>
            <a:pPr lvl="2"/>
            <a:r>
              <a:rPr lang="en-US" sz="1800" dirty="0" smtClean="0"/>
              <a:t>Run code based on user defined input</a:t>
            </a:r>
          </a:p>
          <a:p>
            <a:pPr lvl="2"/>
            <a:r>
              <a:rPr lang="en-US" sz="1800" dirty="0" smtClean="0"/>
              <a:t>Ability to rerun code the </a:t>
            </a:r>
            <a:r>
              <a:rPr lang="en-US" sz="1800" dirty="0"/>
              <a:t>instant</a:t>
            </a:r>
            <a:r>
              <a:rPr lang="en-US" sz="1800" dirty="0" smtClean="0"/>
              <a:t> a user makes an update</a:t>
            </a:r>
          </a:p>
          <a:p>
            <a:pPr lvl="2"/>
            <a:r>
              <a:rPr lang="en-US" sz="1800" dirty="0" smtClean="0"/>
              <a:t>Ability to access HPCE to run intensive simulations, if desired</a:t>
            </a:r>
            <a:endParaRPr lang="en-US" sz="1800" dirty="0"/>
          </a:p>
          <a:p>
            <a:pPr lvl="1"/>
            <a:r>
              <a:rPr lang="en-US" sz="2000" dirty="0" err="1"/>
              <a:t>ui.R</a:t>
            </a:r>
            <a:r>
              <a:rPr lang="en-US" sz="2000" dirty="0"/>
              <a:t> = implements the u</a:t>
            </a:r>
            <a:r>
              <a:rPr lang="en-US" sz="2000" dirty="0" smtClean="0"/>
              <a:t>ser interface portion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Text boxes, slider bars, check boxes, radio buttons, drop down menus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Data selection tools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Ability to hover over points and see patient specific metadata</a:t>
            </a:r>
          </a:p>
          <a:p>
            <a:r>
              <a:rPr lang="en-US" sz="2000" dirty="0" smtClean="0"/>
              <a:t>With high external innovation; limited only by our own imagination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30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457200"/>
            <a:ext cx="8127341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So...What is out there</a:t>
            </a:r>
            <a:r>
              <a:rPr lang="en-US" sz="2400" dirty="0"/>
              <a:t>? </a:t>
            </a:r>
            <a:r>
              <a:rPr lang="en-US" sz="2700" dirty="0" smtClean="0"/>
              <a:t>(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://shiny.rstudio.com/gallery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700" dirty="0"/>
              <a:t>)</a:t>
            </a:r>
            <a:r>
              <a:rPr lang="en-US" sz="2000" dirty="0" smtClean="0"/>
              <a:t>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327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5" y="1814832"/>
            <a:ext cx="8617971" cy="357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" y="2017596"/>
            <a:ext cx="8926110" cy="33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1" y="990600"/>
            <a:ext cx="818315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1933"/>
            <a:ext cx="8584541" cy="439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Using R - Shiny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56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At Novartis, Statisticians and </a:t>
            </a:r>
            <a:r>
              <a:rPr lang="en-US" sz="2000" dirty="0" err="1" smtClean="0"/>
              <a:t>Pharmacometricians</a:t>
            </a:r>
            <a:r>
              <a:rPr lang="en-US" sz="2000" dirty="0" smtClean="0"/>
              <a:t> are embracing R – Shiny and are </a:t>
            </a:r>
            <a:r>
              <a:rPr lang="en-US" sz="2000" dirty="0" smtClean="0">
                <a:solidFill>
                  <a:srgbClr val="0000FF"/>
                </a:solidFill>
              </a:rPr>
              <a:t>having fun building Apps </a:t>
            </a:r>
            <a:r>
              <a:rPr lang="en-US" sz="2000" dirty="0" smtClean="0"/>
              <a:t>for their studies</a:t>
            </a:r>
          </a:p>
          <a:p>
            <a:r>
              <a:rPr lang="en-US" sz="2000" dirty="0" smtClean="0"/>
              <a:t>Formed a team named </a:t>
            </a:r>
            <a:r>
              <a:rPr lang="en-US" sz="2000" b="1" dirty="0" smtClean="0">
                <a:solidFill>
                  <a:srgbClr val="0000FF"/>
                </a:solidFill>
              </a:rPr>
              <a:t>Advanced Visual Analytics</a:t>
            </a:r>
          </a:p>
          <a:p>
            <a:pPr lvl="1"/>
            <a:r>
              <a:rPr lang="en-US" sz="2000" dirty="0"/>
              <a:t>Gather like minded analysts to discuss benefits and </a:t>
            </a:r>
            <a:r>
              <a:rPr lang="en-US" sz="2000" dirty="0" smtClean="0"/>
              <a:t>opportunities</a:t>
            </a:r>
          </a:p>
          <a:p>
            <a:pPr lvl="1"/>
            <a:r>
              <a:rPr lang="en-US" sz="2000" dirty="0" smtClean="0"/>
              <a:t>Build infrastructure to capture work in this area</a:t>
            </a:r>
          </a:p>
          <a:p>
            <a:pPr lvl="1"/>
            <a:r>
              <a:rPr lang="en-US" sz="2000" dirty="0" smtClean="0"/>
              <a:t>Develop educational material to train others</a:t>
            </a:r>
          </a:p>
          <a:p>
            <a:pPr lvl="1"/>
            <a:r>
              <a:rPr lang="en-US" sz="2000" dirty="0" smtClean="0"/>
              <a:t>Central document repository and communicate success stories </a:t>
            </a:r>
          </a:p>
          <a:p>
            <a:pPr lvl="1"/>
            <a:r>
              <a:rPr lang="en-US" sz="2000" dirty="0" smtClean="0"/>
              <a:t>Align on vision for the future and strategy to get there</a:t>
            </a:r>
            <a:endParaRPr lang="en-US" sz="2000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Exciting journey </a:t>
            </a:r>
            <a:r>
              <a:rPr lang="en-US" sz="2000" dirty="0" smtClean="0"/>
              <a:t>that is only picking up momentum</a:t>
            </a:r>
          </a:p>
          <a:p>
            <a:pPr lvl="1"/>
            <a:r>
              <a:rPr lang="en-US" sz="2000" dirty="0" smtClean="0"/>
              <a:t>Giving presentations across the </a:t>
            </a:r>
            <a:r>
              <a:rPr lang="en-US" sz="2000" dirty="0"/>
              <a:t>company</a:t>
            </a:r>
          </a:p>
          <a:p>
            <a:pPr lvl="2"/>
            <a:r>
              <a:rPr lang="en-US" sz="2000" dirty="0"/>
              <a:t>Including </a:t>
            </a:r>
            <a:r>
              <a:rPr lang="en-US" sz="2000" dirty="0" smtClean="0"/>
              <a:t>time with the </a:t>
            </a:r>
            <a:r>
              <a:rPr lang="en-US" sz="2000" dirty="0"/>
              <a:t>CEO and Board of </a:t>
            </a:r>
            <a:r>
              <a:rPr lang="en-US" sz="2000" dirty="0" smtClean="0"/>
              <a:t>Directors</a:t>
            </a:r>
          </a:p>
          <a:p>
            <a:pPr lvl="1"/>
            <a:r>
              <a:rPr lang="en-US" sz="2000" dirty="0" smtClean="0"/>
              <a:t>Sharing work with project teams and planning how to scale</a:t>
            </a:r>
          </a:p>
          <a:p>
            <a:pPr lvl="1"/>
            <a:r>
              <a:rPr lang="en-US" sz="2000" dirty="0" smtClean="0"/>
              <a:t>Considering cross company initiative to discuss with FDA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7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562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Credit: David James, Xuan Zhu, Greg Ligozio, Xiao Ni</a:t>
            </a:r>
          </a:p>
          <a:p>
            <a:r>
              <a:rPr lang="en-US" sz="2000" dirty="0" smtClean="0"/>
              <a:t>One of our compounds focuses on alleviating joint swelling</a:t>
            </a:r>
          </a:p>
          <a:p>
            <a:pPr lvl="1"/>
            <a:r>
              <a:rPr lang="en-US" sz="2000" dirty="0" smtClean="0"/>
              <a:t>Patients are measured at ~70 different joint positions and are </a:t>
            </a:r>
            <a:r>
              <a:rPr lang="en-US" sz="2000" dirty="0"/>
              <a:t>assessed as to whether there is swelling or not</a:t>
            </a:r>
          </a:p>
          <a:p>
            <a:pPr lvl="2"/>
            <a:r>
              <a:rPr lang="en-US" sz="2000" dirty="0"/>
              <a:t>Data are essentially “position”, “1,0 = Yes / No</a:t>
            </a:r>
            <a:r>
              <a:rPr lang="en-US" sz="2000" dirty="0" smtClean="0"/>
              <a:t>”</a:t>
            </a:r>
          </a:p>
          <a:p>
            <a:pPr lvl="2"/>
            <a:r>
              <a:rPr lang="en-US" sz="2000" dirty="0" smtClean="0"/>
              <a:t>Data are taken at baseline, Week 8 and Week 16</a:t>
            </a:r>
          </a:p>
          <a:p>
            <a:pPr lvl="3"/>
            <a:r>
              <a:rPr lang="en-US" sz="2000" dirty="0" smtClean="0"/>
              <a:t>Total of ~210 measurements per patient</a:t>
            </a:r>
          </a:p>
          <a:p>
            <a:pPr lvl="2"/>
            <a:r>
              <a:rPr lang="en-US" sz="2000" dirty="0" smtClean="0"/>
              <a:t>Patients score by adding up all positions with swelling</a:t>
            </a:r>
          </a:p>
          <a:p>
            <a:pPr lvl="1"/>
            <a:r>
              <a:rPr lang="en-US" sz="2000" dirty="0" smtClean="0"/>
              <a:t>3.1 GB of data!!   Thousands of rows of data...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11" y="4545281"/>
            <a:ext cx="582714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4953000"/>
            <a:ext cx="7924800" cy="1600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Each data point is accurately placed on human figure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Dark colored as to whether there is swelling = YES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Can easily change treatment arm and click through all patients</a:t>
            </a:r>
          </a:p>
          <a:p>
            <a:pPr lvl="1"/>
            <a:r>
              <a:rPr lang="en-US" sz="2000" dirty="0" smtClean="0"/>
              <a:t>This one patient would be &gt; 7 page listing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17</a:t>
            </a:fld>
            <a:endParaRPr lang="uk-U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0703"/>
            <a:ext cx="6653407" cy="396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24600" y="1143000"/>
            <a:ext cx="2667000" cy="4953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Each column is a treatment cohort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Each row is a  separate time point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Heatmap</a:t>
            </a:r>
            <a:r>
              <a:rPr lang="en-US" sz="2000" dirty="0" smtClean="0"/>
              <a:t> shows </a:t>
            </a:r>
            <a:r>
              <a:rPr lang="en-US" sz="2000" dirty="0"/>
              <a:t>proportion of patients with swelling at that particular joint</a:t>
            </a:r>
          </a:p>
          <a:p>
            <a:pPr lvl="1"/>
            <a:r>
              <a:rPr lang="en-US" dirty="0" smtClean="0"/>
              <a:t>Darker color</a:t>
            </a:r>
            <a:r>
              <a:rPr lang="en-US" dirty="0"/>
              <a:t>, the higher </a:t>
            </a:r>
            <a:r>
              <a:rPr lang="en-US" dirty="0" smtClean="0"/>
              <a:t>the proportion </a:t>
            </a:r>
          </a:p>
          <a:p>
            <a:pPr lvl="1"/>
            <a:r>
              <a:rPr lang="en-US" dirty="0" smtClean="0"/>
              <a:t>Summaries calculated and colored on the fly</a:t>
            </a:r>
          </a:p>
          <a:p>
            <a:r>
              <a:rPr lang="en-US" sz="2000" dirty="0" smtClean="0"/>
              <a:t>Over time swelling decreases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18</a:t>
            </a:fld>
            <a:endParaRPr lang="uk-U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324600" cy="444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6219206"/>
            <a:ext cx="50419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143000"/>
            <a:ext cx="4191000" cy="4953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Zoom into one treatment group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Same as previous slide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Notice the </a:t>
            </a:r>
            <a:r>
              <a:rPr lang="en-US" sz="2000" dirty="0"/>
              <a:t>drop down menus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Can drill down to explore a particular part of the body for greater detail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Select either the left or right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Explore clavicle, arm, hand, leg, foot, </a:t>
            </a:r>
            <a:r>
              <a:rPr lang="en-US" sz="2000" dirty="0" err="1"/>
              <a:t>etc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19</a:t>
            </a:fld>
            <a:endParaRPr lang="uk-U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8" y="876300"/>
            <a:ext cx="3568669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6464297"/>
            <a:ext cx="3383380" cy="2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Disclaimer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4864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SzPct val="100000"/>
            </a:pPr>
            <a:r>
              <a:rPr lang="en-US" dirty="0"/>
              <a:t>This presentation is based on publicly available information (including data relating to non-Novartis products or approaches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  <a:buSzPct val="100000"/>
            </a:pPr>
            <a:r>
              <a:rPr lang="en-US" dirty="0" smtClean="0"/>
              <a:t>Any data relating to Novartis products have been either anonymized or simulated to represent actual data</a:t>
            </a:r>
            <a:endParaRPr lang="en-US" dirty="0"/>
          </a:p>
          <a:p>
            <a:pPr>
              <a:spcBef>
                <a:spcPts val="1800"/>
              </a:spcBef>
              <a:buSzPct val="100000"/>
            </a:pPr>
            <a:r>
              <a:rPr lang="en-US" dirty="0"/>
              <a:t>The views presented are the views of the presenter, not necessarily those of Novartis  </a:t>
            </a:r>
          </a:p>
          <a:p>
            <a:pPr>
              <a:spcBef>
                <a:spcPts val="1800"/>
              </a:spcBef>
              <a:buSzPct val="100000"/>
            </a:pPr>
            <a:r>
              <a:rPr lang="en-US" dirty="0">
                <a:solidFill>
                  <a:prstClr val="black"/>
                </a:solidFill>
              </a:rPr>
              <a:t>These slides are intended for educational purposes only and for the personal use of the </a:t>
            </a:r>
            <a:r>
              <a:rPr lang="en-US" dirty="0" smtClean="0">
                <a:solidFill>
                  <a:prstClr val="black"/>
                </a:solidFill>
              </a:rPr>
              <a:t>audience</a:t>
            </a:r>
          </a:p>
          <a:p>
            <a:pPr>
              <a:spcBef>
                <a:spcPts val="1800"/>
              </a:spcBef>
              <a:buSzPct val="100000"/>
            </a:pPr>
            <a:r>
              <a:rPr lang="en-US" dirty="0" smtClean="0"/>
              <a:t>The </a:t>
            </a:r>
            <a:r>
              <a:rPr lang="en-US" dirty="0"/>
              <a:t>content of this slide deck is accurate to the best of the presenter’s knowledge at the time of production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08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0" y="882732"/>
            <a:ext cx="3592240" cy="58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143000"/>
            <a:ext cx="4191000" cy="4953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Zoom into one treatment group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Same as previous slide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Notice the </a:t>
            </a:r>
            <a:r>
              <a:rPr lang="en-US" sz="2000" dirty="0"/>
              <a:t>drop down menus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Can drill down to explore a particular part of the body for greater detail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Select either the left or right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Explore clavicle, arm, hand, leg, foot,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Explore the Right Hand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20</a:t>
            </a:fld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6464297"/>
            <a:ext cx="3383380" cy="2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2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0" y="876300"/>
            <a:ext cx="3598220" cy="58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143000"/>
            <a:ext cx="4191000" cy="4953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Zoom into one treatment group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Same as previous slide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Notice the </a:t>
            </a:r>
            <a:r>
              <a:rPr lang="en-US" sz="2000" dirty="0"/>
              <a:t>drop down menus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Can drill down to explore a particular part of the body for greater detail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Select either the left or right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Explore clavicle, arm, hand, leg, foot,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Explore the Left Foot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21</a:t>
            </a:fld>
            <a:endParaRPr lang="uk-UA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6464297"/>
            <a:ext cx="3383380" cy="2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562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Credit: Matthew Brierley, Yu Han, Yingbo Wang </a:t>
            </a:r>
          </a:p>
          <a:p>
            <a:r>
              <a:rPr lang="en-US" sz="2000" dirty="0" smtClean="0"/>
              <a:t>Clinical trials produce a great deal of data</a:t>
            </a:r>
          </a:p>
          <a:p>
            <a:r>
              <a:rPr lang="en-US" sz="2000" dirty="0" smtClean="0"/>
              <a:t>Often the statisticians focus on summary level information</a:t>
            </a:r>
          </a:p>
          <a:p>
            <a:r>
              <a:rPr lang="en-US" sz="2000" dirty="0" smtClean="0"/>
              <a:t>...but the clinicians want to focus on patient level information</a:t>
            </a:r>
          </a:p>
          <a:p>
            <a:r>
              <a:rPr lang="en-US" sz="2000" dirty="0" smtClean="0"/>
              <a:t>Challenges: Over 50 separate SAS data tables produced per trial</a:t>
            </a:r>
            <a:endParaRPr lang="en-US" sz="2000" dirty="0"/>
          </a:p>
          <a:p>
            <a:pPr lvl="1"/>
            <a:r>
              <a:rPr lang="en-US" sz="2000" dirty="0"/>
              <a:t>Navigation from one </a:t>
            </a:r>
            <a:r>
              <a:rPr lang="en-US" sz="2000" dirty="0" smtClean="0"/>
              <a:t>static table </a:t>
            </a:r>
            <a:r>
              <a:rPr lang="en-US" sz="2000" dirty="0"/>
              <a:t>to another </a:t>
            </a:r>
            <a:endParaRPr lang="en-US" sz="2000" dirty="0" smtClean="0"/>
          </a:p>
          <a:p>
            <a:pPr lvl="1"/>
            <a:r>
              <a:rPr lang="en-US" sz="2000" dirty="0" smtClean="0"/>
              <a:t>Clinicians want to “see” what is going on in their data</a:t>
            </a:r>
          </a:p>
          <a:p>
            <a:r>
              <a:rPr lang="en-US" sz="2000" dirty="0" smtClean="0"/>
              <a:t>Teams often want to perform </a:t>
            </a:r>
            <a:r>
              <a:rPr lang="en-US" sz="2000" i="1" dirty="0" smtClean="0"/>
              <a:t>post hoc </a:t>
            </a:r>
            <a:r>
              <a:rPr lang="en-US" sz="2000" dirty="0" smtClean="0"/>
              <a:t>exploration of subgroups</a:t>
            </a:r>
          </a:p>
          <a:p>
            <a:pPr lvl="1"/>
            <a:r>
              <a:rPr lang="en-US" sz="2000" dirty="0" smtClean="0"/>
              <a:t>If not defined ahead of time, this turn around takes 1 – 2 </a:t>
            </a:r>
            <a:r>
              <a:rPr lang="en-US" sz="2000" dirty="0" err="1" smtClean="0"/>
              <a:t>wks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This leads to more questions and cycle repeats itself</a:t>
            </a:r>
            <a:endParaRPr lang="en-US" sz="2000" dirty="0"/>
          </a:p>
          <a:p>
            <a:pPr lvl="1"/>
            <a:endParaRPr lang="en-US" sz="1200" dirty="0" smtClean="0"/>
          </a:p>
          <a:p>
            <a:r>
              <a:rPr lang="en-US" sz="2000" dirty="0" smtClean="0"/>
              <a:t>Note: This next App was written for an trial in oncology</a:t>
            </a:r>
            <a:endParaRPr lang="en-US" sz="2000" dirty="0"/>
          </a:p>
          <a:p>
            <a:pPr lvl="1"/>
            <a:r>
              <a:rPr lang="en-US" sz="2000" dirty="0"/>
              <a:t>All data are </a:t>
            </a:r>
            <a:r>
              <a:rPr lang="en-US" sz="2000" dirty="0" smtClean="0"/>
              <a:t>simulated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Using R - Shiny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23</a:t>
            </a:fld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0" y="914400"/>
            <a:ext cx="823579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4330" y="2743200"/>
            <a:ext cx="835627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54330" y="5638800"/>
            <a:ext cx="835627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2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Using R - Shiny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029200"/>
            <a:ext cx="7924800" cy="1524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Explore all lab parameters for each patient over time (add / subtract)</a:t>
            </a:r>
          </a:p>
          <a:p>
            <a:r>
              <a:rPr lang="en-US" sz="2000" dirty="0" smtClean="0"/>
              <a:t>Red lines represent the upper / lower limits of normal</a:t>
            </a:r>
          </a:p>
          <a:p>
            <a:r>
              <a:rPr lang="en-US" sz="2000" dirty="0" smtClean="0"/>
              <a:t>Can easily see where values fall outside the normal ranges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24</a:t>
            </a:fld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1835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Dynamic Displays </a:t>
            </a:r>
            <a:r>
              <a:rPr lang="en-US" sz="2400" dirty="0" smtClean="0"/>
              <a:t>@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562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Credit: Matthew Brierley, Yu Han, Yingbo </a:t>
            </a:r>
            <a:r>
              <a:rPr lang="en-US" sz="2000" b="1" dirty="0" smtClean="0">
                <a:solidFill>
                  <a:srgbClr val="0000FF"/>
                </a:solidFill>
              </a:rPr>
              <a:t>Wang, video (Xiao Ni) </a:t>
            </a:r>
          </a:p>
          <a:p>
            <a:r>
              <a:rPr lang="en-US" sz="2000" dirty="0" smtClean="0"/>
              <a:t>Following video shows a dynamic creation of subgroups with ability to assess efficacy estimates in real time using trial statistical models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25</a:t>
            </a:fld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7197486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37555"/>
              </p:ext>
            </p:extLst>
          </p:nvPr>
        </p:nvGraphicFramePr>
        <p:xfrm>
          <a:off x="7086600" y="4369893"/>
          <a:ext cx="1282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4" imgW="1283040" imgH="685800" progId="Package">
                  <p:embed/>
                </p:oleObj>
              </mc:Choice>
              <mc:Fallback>
                <p:oleObj name="Packager Shell Object" showAsIcon="1" r:id="rId4" imgW="1283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6600" y="4369893"/>
                        <a:ext cx="1282700" cy="68580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5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56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It </a:t>
            </a:r>
            <a:r>
              <a:rPr lang="en-US" sz="1800" dirty="0" smtClean="0"/>
              <a:t>is a great time to be a statistician!</a:t>
            </a:r>
          </a:p>
          <a:p>
            <a:r>
              <a:rPr lang="en-US" sz="1800" dirty="0" smtClean="0"/>
              <a:t>To be successful, you have to be more than </a:t>
            </a:r>
            <a:r>
              <a:rPr lang="en-US" sz="1800" i="1" dirty="0" smtClean="0">
                <a:solidFill>
                  <a:srgbClr val="FF0000"/>
                </a:solidFill>
              </a:rPr>
              <a:t>just</a:t>
            </a:r>
            <a:r>
              <a:rPr lang="en-US" sz="1800" dirty="0" smtClean="0"/>
              <a:t> a statistician</a:t>
            </a:r>
          </a:p>
          <a:p>
            <a:pPr lvl="1"/>
            <a:r>
              <a:rPr lang="en-US" dirty="0" smtClean="0"/>
              <a:t>Show statistical leadership by knowing your data and engaging teams</a:t>
            </a:r>
          </a:p>
          <a:p>
            <a:r>
              <a:rPr lang="en-US" sz="1800" dirty="0" smtClean="0"/>
              <a:t>Another way to show leadership is to provide high quality, intuitive graphics</a:t>
            </a:r>
          </a:p>
          <a:p>
            <a:pPr lvl="1"/>
            <a:r>
              <a:rPr lang="en-US" dirty="0" smtClean="0"/>
              <a:t>Graphics Cheat Sheet is a valuable tool to enhance your deliverables</a:t>
            </a:r>
          </a:p>
          <a:p>
            <a:pPr lvl="1"/>
            <a:r>
              <a:rPr lang="en-US" dirty="0"/>
              <a:t>Enhance </a:t>
            </a:r>
            <a:r>
              <a:rPr lang="en-US" dirty="0" smtClean="0"/>
              <a:t>understanding with </a:t>
            </a:r>
            <a:r>
              <a:rPr lang="en-US" dirty="0"/>
              <a:t>use of </a:t>
            </a:r>
            <a:r>
              <a:rPr lang="en-US" b="1" dirty="0">
                <a:solidFill>
                  <a:srgbClr val="0000FF"/>
                </a:solidFill>
              </a:rPr>
              <a:t>good graphical principles </a:t>
            </a:r>
          </a:p>
          <a:p>
            <a:r>
              <a:rPr lang="en-US" sz="1800" dirty="0" smtClean="0"/>
              <a:t>R – Shiny is another way to display your data and engage your teams</a:t>
            </a:r>
          </a:p>
          <a:p>
            <a:pPr lvl="1"/>
            <a:r>
              <a:rPr lang="en-US" dirty="0" smtClean="0"/>
              <a:t>Static tables, listings and figures only get you so far</a:t>
            </a:r>
          </a:p>
          <a:p>
            <a:pPr lvl="1"/>
            <a:r>
              <a:rPr lang="en-US" dirty="0" smtClean="0"/>
              <a:t>Novartis is heavily investing in this technology to develop interactive tools</a:t>
            </a:r>
          </a:p>
          <a:p>
            <a:pPr lvl="2"/>
            <a:r>
              <a:rPr lang="en-US" sz="1800" dirty="0" smtClean="0"/>
              <a:t>Goal is to scale the use of R – Shiny across the portfolio</a:t>
            </a:r>
          </a:p>
          <a:p>
            <a:pPr lvl="2"/>
            <a:r>
              <a:rPr lang="en-US" sz="1800" dirty="0" smtClean="0"/>
              <a:t>Provided two examples out of dozens </a:t>
            </a:r>
          </a:p>
          <a:p>
            <a:r>
              <a:rPr lang="en-US" sz="1800" dirty="0" smtClean="0"/>
              <a:t>When you have more engaged teams, senior management support and statistical colleagues saying that they are having fun with Shiny...</a:t>
            </a:r>
          </a:p>
          <a:p>
            <a:pPr lvl="1"/>
            <a:r>
              <a:rPr lang="en-US" b="1" u="sng" dirty="0" smtClean="0">
                <a:solidFill>
                  <a:srgbClr val="7030A0"/>
                </a:solidFill>
              </a:rPr>
              <a:t>That is the ultimate win – win!!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70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Thank You!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Douglas Robinson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Global Head Biomarkers and Diagnostics Biometrics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Advanced Visual Analytics Lead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Clinical Development and Analytics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Novartis Pharmaceuticals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hlinkClick r:id="rId2"/>
              </a:rPr>
              <a:t>d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ouglas.robinson@novartis.com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1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486400"/>
          </a:xfrm>
        </p:spPr>
        <p:txBody>
          <a:bodyPr>
            <a:noAutofit/>
          </a:bodyPr>
          <a:lstStyle/>
          <a:p>
            <a:pPr>
              <a:spcBef>
                <a:spcPts val="5400"/>
              </a:spcBef>
            </a:pPr>
            <a:r>
              <a:rPr lang="en-US" dirty="0" smtClean="0"/>
              <a:t>Role of the statistician...at Novartis</a:t>
            </a:r>
          </a:p>
          <a:p>
            <a:pPr>
              <a:spcBef>
                <a:spcPts val="5400"/>
              </a:spcBef>
            </a:pPr>
            <a:r>
              <a:rPr lang="en-US" dirty="0"/>
              <a:t>S</a:t>
            </a:r>
            <a:r>
              <a:rPr lang="en-US" dirty="0" smtClean="0"/>
              <a:t>tatistics in Pharma and why things have to change</a:t>
            </a:r>
          </a:p>
          <a:p>
            <a:pPr>
              <a:spcBef>
                <a:spcPts val="5400"/>
              </a:spcBef>
            </a:pPr>
            <a:r>
              <a:rPr lang="en-US" dirty="0" smtClean="0"/>
              <a:t>The Graphics Principles Cheat Sheet</a:t>
            </a:r>
          </a:p>
          <a:p>
            <a:pPr>
              <a:spcBef>
                <a:spcPts val="5400"/>
              </a:spcBef>
            </a:pPr>
            <a:r>
              <a:rPr lang="en-US" dirty="0" smtClean="0"/>
              <a:t>Dynamic Displays using R – Shiny</a:t>
            </a:r>
          </a:p>
          <a:p>
            <a:pPr>
              <a:spcBef>
                <a:spcPts val="5400"/>
              </a:spcBef>
            </a:pPr>
            <a:r>
              <a:rPr lang="en-US" dirty="0" smtClean="0"/>
              <a:t>Conclusion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51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Role of the statistician...at Novartis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What a great time to be a statistician!!</a:t>
            </a:r>
          </a:p>
          <a:p>
            <a:pPr lvl="1"/>
            <a:r>
              <a:rPr lang="en-US" sz="2000" dirty="0" smtClean="0"/>
              <a:t>Being </a:t>
            </a:r>
            <a:r>
              <a:rPr lang="en-US" sz="2000" i="1" dirty="0" smtClean="0">
                <a:solidFill>
                  <a:srgbClr val="FF0000"/>
                </a:solidFill>
              </a:rPr>
              <a:t>just</a:t>
            </a:r>
            <a:r>
              <a:rPr lang="en-US" sz="2000" dirty="0" smtClean="0"/>
              <a:t> a statistician is not enough...</a:t>
            </a:r>
          </a:p>
          <a:p>
            <a:r>
              <a:rPr lang="en-US" dirty="0"/>
              <a:t>We owe it to ourselves to dig in and </a:t>
            </a:r>
            <a:r>
              <a:rPr lang="en-US" dirty="0" smtClean="0"/>
              <a:t>truly...</a:t>
            </a:r>
            <a:endParaRPr lang="en-US" dirty="0"/>
          </a:p>
          <a:p>
            <a:pPr lvl="1"/>
            <a:r>
              <a:rPr lang="en-US" sz="2000" dirty="0" smtClean="0"/>
              <a:t>Understand the problem fully; e.g. disease </a:t>
            </a:r>
            <a:r>
              <a:rPr lang="en-US" sz="2000" dirty="0"/>
              <a:t>and mechanism of </a:t>
            </a:r>
            <a:r>
              <a:rPr lang="en-US" sz="2000" dirty="0" smtClean="0"/>
              <a:t>action</a:t>
            </a:r>
            <a:endParaRPr lang="en-US" sz="2000" dirty="0"/>
          </a:p>
          <a:p>
            <a:pPr lvl="1"/>
            <a:r>
              <a:rPr lang="en-US" sz="2000" dirty="0"/>
              <a:t>Listen carefully to our </a:t>
            </a:r>
            <a:r>
              <a:rPr lang="en-US" sz="2000" dirty="0" smtClean="0"/>
              <a:t>collaborators; Openly ask </a:t>
            </a:r>
            <a:r>
              <a:rPr lang="en-US" sz="2000" dirty="0"/>
              <a:t>questions to </a:t>
            </a:r>
            <a:r>
              <a:rPr lang="en-US" sz="2000" dirty="0" smtClean="0"/>
              <a:t>clarify</a:t>
            </a:r>
          </a:p>
          <a:p>
            <a:pPr lvl="1"/>
            <a:r>
              <a:rPr lang="en-US" sz="2000" dirty="0" smtClean="0"/>
              <a:t>Communicate across teams, boundaries, time zones</a:t>
            </a:r>
          </a:p>
          <a:p>
            <a:pPr lvl="1"/>
            <a:r>
              <a:rPr lang="en-US" sz="2000" dirty="0" smtClean="0"/>
              <a:t>Collaborate effectively and constantly network</a:t>
            </a:r>
            <a:endParaRPr lang="en-US" sz="2000" dirty="0"/>
          </a:p>
          <a:p>
            <a:pPr lvl="1"/>
            <a:r>
              <a:rPr lang="en-US" sz="2000" dirty="0"/>
              <a:t>Take time to sit and really </a:t>
            </a:r>
            <a:r>
              <a:rPr lang="en-US" sz="2000" dirty="0" smtClean="0"/>
              <a:t>think; if necessary, iterate the above steps</a:t>
            </a:r>
          </a:p>
          <a:p>
            <a:r>
              <a:rPr lang="en-US" dirty="0"/>
              <a:t>We need to understand generation of </a:t>
            </a:r>
            <a:r>
              <a:rPr lang="en-US" dirty="0" smtClean="0"/>
              <a:t>our data</a:t>
            </a:r>
            <a:endParaRPr lang="en-US" dirty="0"/>
          </a:p>
          <a:p>
            <a:pPr lvl="1"/>
            <a:r>
              <a:rPr lang="en-US" sz="2000" dirty="0"/>
              <a:t>Technology </a:t>
            </a:r>
          </a:p>
          <a:p>
            <a:pPr lvl="1"/>
            <a:r>
              <a:rPr lang="en-US" sz="2000" dirty="0" smtClean="0"/>
              <a:t>Sample / data handling, pre – processing, normalization</a:t>
            </a:r>
            <a:endParaRPr lang="en-US" sz="2000" dirty="0"/>
          </a:p>
          <a:p>
            <a:pPr lvl="1"/>
            <a:r>
              <a:rPr lang="en-US" sz="2000" dirty="0"/>
              <a:t>Sources of variability</a:t>
            </a:r>
          </a:p>
          <a:p>
            <a:pPr lvl="1"/>
            <a:r>
              <a:rPr lang="en-US" sz="2000" dirty="0"/>
              <a:t>Gives us a measure of confidence in the </a:t>
            </a:r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47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be Statistical Leaders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486400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2000" dirty="0" smtClean="0"/>
              <a:t>Often, our stakeholders see </a:t>
            </a:r>
            <a:r>
              <a:rPr lang="en-US" sz="2000" dirty="0"/>
              <a:t>us simply as number crunchers 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Statistical leadership is the key to </a:t>
            </a:r>
            <a:r>
              <a:rPr lang="en-US" sz="2000" dirty="0">
                <a:solidFill>
                  <a:srgbClr val="0000FF"/>
                </a:solidFill>
              </a:rPr>
              <a:t>deepening our value and visibility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 smtClean="0"/>
              <a:t>We must </a:t>
            </a:r>
            <a:r>
              <a:rPr lang="en-US" sz="2000" dirty="0" smtClean="0">
                <a:solidFill>
                  <a:srgbClr val="0000FF"/>
                </a:solidFill>
              </a:rPr>
              <a:t>collaborate </a:t>
            </a:r>
            <a:r>
              <a:rPr lang="en-US" sz="2000" dirty="0">
                <a:solidFill>
                  <a:srgbClr val="0000FF"/>
                </a:solidFill>
              </a:rPr>
              <a:t>and effectively communicate </a:t>
            </a:r>
            <a:r>
              <a:rPr lang="en-US" sz="2000" dirty="0"/>
              <a:t>within multidisciplinary matrix teams </a:t>
            </a:r>
            <a:r>
              <a:rPr lang="en-US" sz="2000" dirty="0" smtClean="0"/>
              <a:t>are key to bright </a:t>
            </a:r>
            <a:r>
              <a:rPr lang="en-US" sz="2000" dirty="0"/>
              <a:t>and sustainable </a:t>
            </a:r>
            <a:r>
              <a:rPr lang="en-US" sz="2000" dirty="0" smtClean="0"/>
              <a:t>future</a:t>
            </a:r>
          </a:p>
          <a:p>
            <a:pPr marL="571500" lvl="1" indent="-342900"/>
            <a:r>
              <a:rPr lang="en-US" sz="2000" dirty="0" smtClean="0"/>
              <a:t>Multidisciplinary </a:t>
            </a:r>
            <a:r>
              <a:rPr lang="en-US" sz="2000" dirty="0"/>
              <a:t>research teams are a </a:t>
            </a:r>
            <a:r>
              <a:rPr lang="en-US" sz="2000" dirty="0">
                <a:solidFill>
                  <a:srgbClr val="0000FF"/>
                </a:solidFill>
              </a:rPr>
              <a:t>network of relationships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that are </a:t>
            </a:r>
            <a:r>
              <a:rPr lang="en-US" sz="2000" dirty="0">
                <a:solidFill>
                  <a:srgbClr val="0000FF"/>
                </a:solidFill>
              </a:rPr>
              <a:t>not hierarchical </a:t>
            </a:r>
            <a:r>
              <a:rPr lang="en-US" sz="2000" dirty="0"/>
              <a:t>in nature. </a:t>
            </a:r>
          </a:p>
          <a:p>
            <a:pPr marL="342900" indent="-342900"/>
            <a:r>
              <a:rPr lang="en-US" sz="2000" dirty="0"/>
              <a:t>Statistical leaders </a:t>
            </a:r>
            <a:r>
              <a:rPr lang="en-US" sz="2000" dirty="0">
                <a:solidFill>
                  <a:srgbClr val="0000FF"/>
                </a:solidFill>
              </a:rPr>
              <a:t>influence without authority </a:t>
            </a:r>
            <a:r>
              <a:rPr lang="en-US" sz="2000" dirty="0" smtClean="0"/>
              <a:t>and employ </a:t>
            </a:r>
            <a:r>
              <a:rPr lang="en-US" sz="2000" dirty="0"/>
              <a:t>leadership </a:t>
            </a:r>
            <a:r>
              <a:rPr lang="en-US" sz="2000" dirty="0" smtClean="0"/>
              <a:t>regardless </a:t>
            </a:r>
            <a:r>
              <a:rPr lang="en-US" sz="2000" dirty="0"/>
              <a:t>of </a:t>
            </a:r>
            <a:r>
              <a:rPr lang="en-US" sz="2000" dirty="0" smtClean="0"/>
              <a:t>seniority </a:t>
            </a:r>
            <a:r>
              <a:rPr lang="en-US" sz="2000" dirty="0"/>
              <a:t>or perceived place in </a:t>
            </a:r>
            <a:r>
              <a:rPr lang="en-US" sz="2000" dirty="0" smtClean="0"/>
              <a:t>a hierarchy</a:t>
            </a:r>
            <a:endParaRPr lang="en-US" sz="2000" dirty="0"/>
          </a:p>
          <a:p>
            <a:pPr marL="342900" indent="-342900"/>
            <a:r>
              <a:rPr lang="en-US" sz="2000" dirty="0" smtClean="0"/>
              <a:t>To be successful requires...</a:t>
            </a:r>
          </a:p>
          <a:p>
            <a:pPr marL="571500" lvl="1" indent="-342900"/>
            <a:r>
              <a:rPr lang="en-US" sz="2000" dirty="0" smtClean="0"/>
              <a:t>Sound statistical training</a:t>
            </a:r>
          </a:p>
          <a:p>
            <a:pPr marL="571500" lvl="1" indent="-342900"/>
            <a:r>
              <a:rPr lang="en-US" sz="2000" dirty="0" smtClean="0"/>
              <a:t>A willingness </a:t>
            </a:r>
            <a:r>
              <a:rPr lang="en-US" sz="2000" dirty="0"/>
              <a:t>to speak up and share </a:t>
            </a:r>
            <a:r>
              <a:rPr lang="en-US" sz="2000" dirty="0" smtClean="0"/>
              <a:t>ideas</a:t>
            </a:r>
          </a:p>
          <a:p>
            <a:pPr marL="571500" lvl="1" indent="-342900"/>
            <a:r>
              <a:rPr lang="en-US" sz="2000" dirty="0" smtClean="0"/>
              <a:t>Ability to make clear, concise </a:t>
            </a:r>
            <a:r>
              <a:rPr lang="en-US" sz="2000" dirty="0"/>
              <a:t>and persuasive </a:t>
            </a:r>
            <a:r>
              <a:rPr lang="en-US" sz="2000" dirty="0" smtClean="0"/>
              <a:t>recommendations</a:t>
            </a:r>
          </a:p>
          <a:p>
            <a:pPr marL="571500" lvl="1" indent="-342900"/>
            <a:r>
              <a:rPr lang="en-US" sz="2000" dirty="0" smtClean="0">
                <a:solidFill>
                  <a:srgbClr val="0000FF"/>
                </a:solidFill>
              </a:rPr>
              <a:t>Earn and build </a:t>
            </a:r>
            <a:r>
              <a:rPr lang="en-US" sz="2000" b="1" u="sng" dirty="0" smtClean="0">
                <a:solidFill>
                  <a:srgbClr val="0000FF"/>
                </a:solidFill>
              </a:rPr>
              <a:t>trust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in ourselves and in those </a:t>
            </a:r>
            <a:r>
              <a:rPr lang="en-US" sz="2000" smtClean="0"/>
              <a:t>around us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98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6248400"/>
            <a:ext cx="2057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robindo3\Desktop\Biomarker\Personal\Travel\2015\2015_09_23_24_NJ_Biostat\DNA_RNA_prot_M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3600"/>
            <a:ext cx="5034401" cy="2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000" dirty="0"/>
              <a:t>Statistics in Pharma and why things have to </a:t>
            </a:r>
            <a:r>
              <a:rPr lang="en-US" sz="2000" dirty="0" smtClean="0"/>
              <a:t>change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00" y="914400"/>
            <a:ext cx="4114800" cy="5791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2000" dirty="0" smtClean="0"/>
              <a:t>The world is rapidly changing</a:t>
            </a:r>
          </a:p>
          <a:p>
            <a:pPr lvl="1"/>
            <a:r>
              <a:rPr lang="en-US" sz="2000" dirty="0" smtClean="0"/>
              <a:t>Healthcare </a:t>
            </a:r>
            <a:r>
              <a:rPr lang="en-US" sz="2000" dirty="0"/>
              <a:t>and pharmaceutical </a:t>
            </a:r>
            <a:endParaRPr lang="en-US" sz="2000" dirty="0" smtClean="0"/>
          </a:p>
          <a:p>
            <a:r>
              <a:rPr lang="en-US" sz="2000" dirty="0" smtClean="0"/>
              <a:t>Led </a:t>
            </a:r>
            <a:r>
              <a:rPr lang="en-US" sz="2000" dirty="0"/>
              <a:t>by dramatic advances </a:t>
            </a:r>
            <a:r>
              <a:rPr lang="en-US" sz="2000" dirty="0" smtClean="0"/>
              <a:t>/ innovations in </a:t>
            </a:r>
            <a:r>
              <a:rPr lang="en-US" sz="2000" dirty="0"/>
              <a:t>technology</a:t>
            </a:r>
          </a:p>
          <a:p>
            <a:pPr lvl="1"/>
            <a:r>
              <a:rPr lang="en-US" sz="2000" dirty="0" smtClean="0"/>
              <a:t>Massive </a:t>
            </a:r>
            <a:r>
              <a:rPr lang="en-US" sz="2000" dirty="0"/>
              <a:t>amounts of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Generating more with less</a:t>
            </a:r>
            <a:endParaRPr lang="en-US" sz="2000" dirty="0"/>
          </a:p>
          <a:p>
            <a:r>
              <a:rPr lang="en-US" sz="2000" dirty="0" smtClean="0"/>
              <a:t>Oncology leveraging biomarkers </a:t>
            </a:r>
          </a:p>
          <a:p>
            <a:pPr lvl="1"/>
            <a:r>
              <a:rPr lang="en-US" sz="2000" dirty="0" smtClean="0"/>
              <a:t>Next </a:t>
            </a:r>
            <a:r>
              <a:rPr lang="en-US" sz="2000" dirty="0"/>
              <a:t>Generation Sequencing</a:t>
            </a:r>
          </a:p>
          <a:p>
            <a:pPr lvl="1"/>
            <a:r>
              <a:rPr lang="en-US" sz="2000" dirty="0" smtClean="0"/>
              <a:t>RNA </a:t>
            </a:r>
            <a:r>
              <a:rPr lang="en-US" sz="2000" dirty="0"/>
              <a:t>– </a:t>
            </a:r>
            <a:r>
              <a:rPr lang="en-US" sz="2000" dirty="0" smtClean="0"/>
              <a:t>Sequencing</a:t>
            </a:r>
          </a:p>
          <a:p>
            <a:pPr lvl="1"/>
            <a:r>
              <a:rPr lang="en-US" sz="2000" dirty="0" smtClean="0"/>
              <a:t>Protein profiling</a:t>
            </a:r>
          </a:p>
          <a:p>
            <a:pPr lvl="1"/>
            <a:r>
              <a:rPr lang="en-US" sz="2000" dirty="0" smtClean="0"/>
              <a:t>Flow cytometry</a:t>
            </a:r>
            <a:endParaRPr lang="en-US" sz="2000" dirty="0"/>
          </a:p>
          <a:p>
            <a:r>
              <a:rPr lang="en-US" sz="2000" dirty="0"/>
              <a:t>But what is next?</a:t>
            </a:r>
          </a:p>
          <a:p>
            <a:pPr lvl="1"/>
            <a:r>
              <a:rPr lang="en-US" sz="2000" dirty="0" smtClean="0"/>
              <a:t>Metabolomics</a:t>
            </a:r>
            <a:endParaRPr lang="en-US" sz="2000" dirty="0"/>
          </a:p>
          <a:p>
            <a:pPr lvl="1"/>
            <a:r>
              <a:rPr lang="en-US" sz="2000" dirty="0" smtClean="0"/>
              <a:t>Epigenetics?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00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Greater integration of man and machine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4419600"/>
            <a:ext cx="8153400" cy="18288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...No, not like the Robocop, the Terminator or Darth Vader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Wearable technology, continuous monitoring devices, blue tooth</a:t>
            </a:r>
          </a:p>
          <a:p>
            <a:pPr marL="514350" lvl="1" indent="-285750">
              <a:spcAft>
                <a:spcPts val="600"/>
              </a:spcAft>
            </a:pPr>
            <a:r>
              <a:rPr lang="en-US" sz="2000" dirty="0" smtClean="0"/>
              <a:t>Gaming devices passively track movement; leveraging cell phones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 smtClean="0"/>
              <a:t>Future(?) = Implantable devices, “smart” pills, etc.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6" name="Picture 2" descr="C:\Users\robindo3\Desktop\Biomarker\Personal\Travel\2015\2015_09_23_24_NJ_Biostat\wearable-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 b="9466"/>
          <a:stretch/>
        </p:blipFill>
        <p:spPr bwMode="auto">
          <a:xfrm>
            <a:off x="1524000" y="814910"/>
            <a:ext cx="5945385" cy="35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6248400"/>
            <a:ext cx="2057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000" dirty="0"/>
              <a:t>Statistics in Pharma and why things have to </a:t>
            </a:r>
            <a:r>
              <a:rPr lang="en-US" sz="2000" dirty="0" smtClean="0"/>
              <a:t>change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00" y="914400"/>
            <a:ext cx="4114800" cy="5791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31775" indent="-231775">
              <a:spcBef>
                <a:spcPts val="1000"/>
              </a:spcBef>
            </a:pPr>
            <a:r>
              <a:rPr lang="en-US" sz="2000" dirty="0"/>
              <a:t>Teams pre-plan 100s of </a:t>
            </a:r>
            <a:r>
              <a:rPr lang="en-US" sz="2000" dirty="0" smtClean="0"/>
              <a:t>Tables, Listings and Figures in studies</a:t>
            </a:r>
          </a:p>
          <a:p>
            <a:pPr marL="460375" lvl="1" indent="-231775">
              <a:spcBef>
                <a:spcPts val="1000"/>
              </a:spcBef>
            </a:pPr>
            <a:r>
              <a:rPr lang="en-US" sz="2000" dirty="0" smtClean="0"/>
              <a:t>Regardless </a:t>
            </a:r>
            <a:r>
              <a:rPr lang="en-US" sz="2000" dirty="0"/>
              <a:t>of value </a:t>
            </a:r>
            <a:endParaRPr lang="en-US" sz="2000" dirty="0" smtClean="0"/>
          </a:p>
          <a:p>
            <a:pPr marL="460375" lvl="1" indent="-231775">
              <a:spcBef>
                <a:spcPts val="1000"/>
              </a:spcBef>
            </a:pPr>
            <a:r>
              <a:rPr lang="en-US" sz="2000" dirty="0" smtClean="0"/>
              <a:t>Static output in SAS</a:t>
            </a:r>
            <a:endParaRPr lang="en-US" sz="2000" dirty="0"/>
          </a:p>
          <a:p>
            <a:pPr marL="231775" indent="-231775">
              <a:spcBef>
                <a:spcPts val="1000"/>
              </a:spcBef>
            </a:pPr>
            <a:r>
              <a:rPr lang="en-US" sz="2000" dirty="0" smtClean="0"/>
              <a:t>Generate </a:t>
            </a:r>
            <a:r>
              <a:rPr lang="en-US" sz="2000" dirty="0"/>
              <a:t>1000s of formatted </a:t>
            </a:r>
            <a:r>
              <a:rPr lang="en-US" sz="2000" dirty="0" smtClean="0"/>
              <a:t>output for submission </a:t>
            </a:r>
            <a:r>
              <a:rPr lang="en-US" sz="2000" dirty="0"/>
              <a:t>plus 1000s more </a:t>
            </a:r>
            <a:r>
              <a:rPr lang="en-US" sz="2000" dirty="0" smtClean="0"/>
              <a:t>for Ad </a:t>
            </a:r>
            <a:r>
              <a:rPr lang="en-US" sz="2000" dirty="0" err="1" smtClean="0"/>
              <a:t>Comms</a:t>
            </a:r>
            <a:endParaRPr lang="en-US" sz="20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u="sng" dirty="0">
                <a:solidFill>
                  <a:srgbClr val="7030A0"/>
                </a:solidFill>
              </a:rPr>
              <a:t>Problem Statement:</a:t>
            </a:r>
          </a:p>
          <a:p>
            <a:pPr marL="231775" indent="-231775">
              <a:spcBef>
                <a:spcPts val="1000"/>
              </a:spcBef>
            </a:pPr>
            <a:r>
              <a:rPr lang="en-US" sz="2000" dirty="0" smtClean="0"/>
              <a:t>We try </a:t>
            </a:r>
            <a:r>
              <a:rPr lang="en-US" sz="2000" dirty="0"/>
              <a:t>to cover all possibilities</a:t>
            </a:r>
          </a:p>
          <a:p>
            <a:pPr marL="460375" lvl="1" indent="-231775">
              <a:spcBef>
                <a:spcPts val="1000"/>
              </a:spcBef>
            </a:pPr>
            <a:r>
              <a:rPr lang="en-US" sz="2000" dirty="0"/>
              <a:t>Requires heavy resources, yet many (most) not even referenced in </a:t>
            </a:r>
            <a:r>
              <a:rPr lang="en-US" sz="2000" dirty="0" smtClean="0"/>
              <a:t>study reports</a:t>
            </a:r>
          </a:p>
          <a:p>
            <a:pPr marL="231775" indent="-231775">
              <a:spcBef>
                <a:spcPts val="1000"/>
              </a:spcBef>
            </a:pPr>
            <a:r>
              <a:rPr lang="en-US" sz="2000" dirty="0" smtClean="0"/>
              <a:t>Trials show unexpected results</a:t>
            </a:r>
          </a:p>
          <a:p>
            <a:pPr marL="460375" lvl="1" indent="-231775">
              <a:spcBef>
                <a:spcPts val="1000"/>
              </a:spcBef>
            </a:pPr>
            <a:r>
              <a:rPr lang="en-US" sz="2000" dirty="0" smtClean="0"/>
              <a:t>Must go back and produce </a:t>
            </a:r>
            <a:r>
              <a:rPr lang="en-US" sz="2000" b="1" dirty="0" smtClean="0">
                <a:solidFill>
                  <a:srgbClr val="0000FF"/>
                </a:solidFill>
              </a:rPr>
              <a:t>even more</a:t>
            </a:r>
            <a:r>
              <a:rPr lang="en-US" sz="2000" dirty="0" smtClean="0"/>
              <a:t> output </a:t>
            </a:r>
          </a:p>
          <a:p>
            <a:pPr marL="231775" indent="-231775"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Public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1600200"/>
            <a:ext cx="490376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can be done about this?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5626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At Novartis we formed </a:t>
            </a:r>
            <a:r>
              <a:rPr lang="en-US" sz="2000" dirty="0" smtClean="0"/>
              <a:t>the Advanced Visual Analytics Initiative:</a:t>
            </a:r>
            <a:endParaRPr lang="en-US" sz="2000" dirty="0"/>
          </a:p>
          <a:p>
            <a:pPr lvl="1">
              <a:spcBef>
                <a:spcPts val="1800"/>
              </a:spcBef>
            </a:pPr>
            <a:r>
              <a:rPr lang="en-US" sz="2000" dirty="0"/>
              <a:t>Enhance understanding </a:t>
            </a:r>
            <a:r>
              <a:rPr lang="en-US" sz="2000" dirty="0" smtClean="0"/>
              <a:t>with </a:t>
            </a:r>
            <a:r>
              <a:rPr lang="en-US" sz="2000" dirty="0"/>
              <a:t>use of </a:t>
            </a:r>
            <a:r>
              <a:rPr lang="en-US" sz="2000" b="1" dirty="0">
                <a:solidFill>
                  <a:srgbClr val="0000FF"/>
                </a:solidFill>
              </a:rPr>
              <a:t>good graphical principles 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Promote up front </a:t>
            </a:r>
            <a:r>
              <a:rPr lang="en-US" sz="2000" b="1" dirty="0">
                <a:solidFill>
                  <a:srgbClr val="0000FF"/>
                </a:solidFill>
              </a:rPr>
              <a:t>graphical thinking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Facilitate </a:t>
            </a:r>
            <a:r>
              <a:rPr lang="en-US" sz="2000" b="1" dirty="0">
                <a:solidFill>
                  <a:srgbClr val="0000FF"/>
                </a:solidFill>
              </a:rPr>
              <a:t>easy access </a:t>
            </a:r>
            <a:r>
              <a:rPr lang="en-US" sz="2000" dirty="0"/>
              <a:t>to high quality </a:t>
            </a:r>
            <a:r>
              <a:rPr lang="en-US" sz="2000" dirty="0" smtClean="0"/>
              <a:t>graphics</a:t>
            </a:r>
            <a:endParaRPr lang="en-US" sz="2000" dirty="0"/>
          </a:p>
          <a:p>
            <a:pPr lvl="1">
              <a:spcBef>
                <a:spcPts val="1800"/>
              </a:spcBef>
            </a:pPr>
            <a:r>
              <a:rPr lang="en-US" sz="2000" dirty="0"/>
              <a:t>Provide </a:t>
            </a:r>
            <a:r>
              <a:rPr lang="en-US" sz="2000" b="1" dirty="0">
                <a:solidFill>
                  <a:srgbClr val="0000FF"/>
                </a:solidFill>
              </a:rPr>
              <a:t>state-of-the-art</a:t>
            </a:r>
            <a:r>
              <a:rPr lang="en-US" sz="2000" dirty="0"/>
              <a:t> ideas on graphical presentation of data for exploratory </a:t>
            </a:r>
            <a:r>
              <a:rPr lang="en-US" sz="2000" dirty="0" smtClean="0"/>
              <a:t>analyses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How does one get there?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How does one tell a good graph from a bad one? 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How does one </a:t>
            </a:r>
            <a:r>
              <a:rPr lang="en-US" sz="2000" dirty="0"/>
              <a:t>design a good graph that is fit for purpose? 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Education on the true meaning of </a:t>
            </a:r>
            <a:r>
              <a:rPr lang="en-US" sz="2000" b="1" dirty="0">
                <a:solidFill>
                  <a:srgbClr val="0000FF"/>
                </a:solidFill>
              </a:rPr>
              <a:t>good graphical principles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94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" val="LegalDisclaimerNO"/>
</p:tagLst>
</file>

<file path=ppt/theme/theme1.xml><?xml version="1.0" encoding="utf-8"?>
<a:theme xmlns:a="http://schemas.openxmlformats.org/drawingml/2006/main" name="blank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lank" id="{3F82403C-12A1-48DE-98CE-22D763759EA9}" vid="{29229F9C-5F03-4EAC-9AD9-5098AE558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4690</TotalTime>
  <Words>1947</Words>
  <Application>Microsoft Office PowerPoint</Application>
  <PresentationFormat>On-screen Show (4:3)</PresentationFormat>
  <Paragraphs>298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</vt:lpstr>
      <vt:lpstr>Packager Shell Object</vt:lpstr>
      <vt:lpstr>Using Dynamic Displays to Maximize the Value of Data </vt:lpstr>
      <vt:lpstr>Disclaimer</vt:lpstr>
      <vt:lpstr>Outline</vt:lpstr>
      <vt:lpstr>Role of the statistician...at Novartis</vt:lpstr>
      <vt:lpstr>Need to be Statistical Leaders</vt:lpstr>
      <vt:lpstr>Statistics in Pharma and why things have to change</vt:lpstr>
      <vt:lpstr>Greater integration of man and machine</vt:lpstr>
      <vt:lpstr>Statistics in Pharma and why things have to change</vt:lpstr>
      <vt:lpstr>What can be done about this?</vt:lpstr>
      <vt:lpstr>Introducing the Graphical Principles Cheat Sheet!!</vt:lpstr>
      <vt:lpstr>Using the Cheat Sheet during design and planning</vt:lpstr>
      <vt:lpstr>Choosing the Correct Graph Type Aids Interpretation</vt:lpstr>
      <vt:lpstr>Dynamic Displays Using R - Shiny</vt:lpstr>
      <vt:lpstr>So...What is out there? (https://shiny.rstudio.com/gallery/) </vt:lpstr>
      <vt:lpstr>Dynamic Displays Using R - Shiny</vt:lpstr>
      <vt:lpstr>Dynamic Displays @ Novartis</vt:lpstr>
      <vt:lpstr>Dynamic Displays @ Novartis</vt:lpstr>
      <vt:lpstr>Dynamic Displays @ Novartis</vt:lpstr>
      <vt:lpstr>Dynamic Displays @ Novartis</vt:lpstr>
      <vt:lpstr>Dynamic Displays @ Novartis</vt:lpstr>
      <vt:lpstr>Dynamic Displays @ Novartis</vt:lpstr>
      <vt:lpstr>Dynamic Displays @ Novartis</vt:lpstr>
      <vt:lpstr>Dynamic Displays Using R - Shiny</vt:lpstr>
      <vt:lpstr>Dynamic Displays Using R - Shiny</vt:lpstr>
      <vt:lpstr>Dynamic Displays @ Novartis</vt:lpstr>
      <vt:lpstr>Conclusion</vt:lpstr>
      <vt:lpstr>Thank You!</vt:lpstr>
    </vt:vector>
  </TitlesOfParts>
  <Company>Novartis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is Arial Black 32pt,  on one or two lines</dc:title>
  <dc:creator>Robinson, Douglas</dc:creator>
  <cp:lastModifiedBy>UMDNJ</cp:lastModifiedBy>
  <cp:revision>396</cp:revision>
  <cp:lastPrinted>2017-10-02T16:10:56Z</cp:lastPrinted>
  <dcterms:created xsi:type="dcterms:W3CDTF">2017-01-01T14:32:31Z</dcterms:created>
  <dcterms:modified xsi:type="dcterms:W3CDTF">2018-07-02T15:05:40Z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>New Jersey Chapter of the ASA</vt:lpwstr>
  </property>
  <property fmtid="{D5CDD505-2E9C-101B-9397-08002B2CF9AE}" pid="3" name="ConfidentialityLevel">
    <vt:lpwstr>Public</vt:lpwstr>
  </property>
  <property fmtid="{D5CDD505-2E9C-101B-9397-08002B2CF9AE}" pid="4" name="HideFooter">
    <vt:bool>false</vt:bool>
  </property>
</Properties>
</file>